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312" r:id="rId5"/>
    <p:sldId id="261" r:id="rId6"/>
    <p:sldId id="263" r:id="rId7"/>
    <p:sldId id="275" r:id="rId8"/>
    <p:sldId id="276" r:id="rId9"/>
    <p:sldId id="277" r:id="rId10"/>
    <p:sldId id="309" r:id="rId11"/>
    <p:sldId id="307" r:id="rId12"/>
    <p:sldId id="310" r:id="rId13"/>
    <p:sldId id="280" r:id="rId14"/>
    <p:sldId id="315" r:id="rId15"/>
    <p:sldId id="282" r:id="rId16"/>
    <p:sldId id="284" r:id="rId17"/>
    <p:sldId id="285" r:id="rId18"/>
    <p:sldId id="286" r:id="rId19"/>
    <p:sldId id="316" r:id="rId20"/>
    <p:sldId id="289" r:id="rId21"/>
    <p:sldId id="295" r:id="rId22"/>
    <p:sldId id="296" r:id="rId23"/>
    <p:sldId id="297" r:id="rId24"/>
    <p:sldId id="298" r:id="rId25"/>
    <p:sldId id="299" r:id="rId26"/>
    <p:sldId id="300" r:id="rId27"/>
    <p:sldId id="302" r:id="rId28"/>
    <p:sldId id="291" r:id="rId29"/>
    <p:sldId id="294" r:id="rId30"/>
    <p:sldId id="303" r:id="rId31"/>
    <p:sldId id="317" r:id="rId32"/>
    <p:sldId id="322" r:id="rId33"/>
    <p:sldId id="324" r:id="rId34"/>
    <p:sldId id="319" r:id="rId35"/>
    <p:sldId id="323" r:id="rId36"/>
    <p:sldId id="290" r:id="rId37"/>
    <p:sldId id="320" r:id="rId38"/>
    <p:sldId id="321" r:id="rId39"/>
    <p:sldId id="318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2CACC-1581-466C-9002-5D7ACCC6FBA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C639A-4951-4FB4-AB46-49C24D31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630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FE2C-273A-4844-9301-6BE72419E99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E63D1-D364-4F0F-B28A-83BB897E5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3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E63D1-D364-4F0F-B28A-83BB897E5D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E63D1-D364-4F0F-B28A-83BB897E5D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5974-74B6-4DB1-BB62-119A3B15251A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FFC1-B6B3-4E09-9373-BE191EC4F0EC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5B41-A659-4C71-83AA-165A1CA8233D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67171-9F3C-42C6-840A-39C490C1E293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046E9-C575-46D3-A9B6-0450AED4770C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DDC9-FA06-4267-8B42-16E1EDEAE27E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3592-91C6-420D-AA3B-6E40774115E5}" type="datetime1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8910B-AEE4-46E5-B753-9F058A9C2EB2}" type="datetime1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AA2F-871C-4C0E-BC3F-F62EF014B9DF}" type="datetime1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C64B-77F0-4B52-93BE-3EA434D872E5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4379-F82B-415B-9152-45D0E801320C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F694EE4-843D-4F92-ABF8-B9A13FCB3DE9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F0C62-594B-4CE9-9EFA-BEA50A5BC9E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 l="-17000" t="-3000" r="-1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848600" cy="2841625"/>
          </a:xfrm>
          <a:ln>
            <a:solidFill>
              <a:schemeClr val="accent2">
                <a:lumMod val="90000"/>
                <a:lumOff val="10000"/>
              </a:schemeClr>
            </a:solidFill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2400" b="1" dirty="0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>University of Technology</a:t>
            </a:r>
            <a:br>
              <a:rPr lang="en-US" sz="2400" b="1" dirty="0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</a:br>
            <a:r>
              <a:rPr lang="en-US" sz="2400" b="1" dirty="0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>(</a:t>
            </a:r>
            <a:r>
              <a:rPr lang="en-US" sz="2400" b="1" dirty="0" err="1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>yatanarpon</a:t>
            </a:r>
            <a:r>
              <a:rPr lang="en-US" sz="2400" b="1" dirty="0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> cyber city</a:t>
            </a:r>
            <a:r>
              <a:rPr lang="en-US" sz="2400" b="1" dirty="0" smtClean="0">
                <a:ln w="9000" cmpd="sng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>)</a:t>
            </a:r>
            <a: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/>
            </a:r>
            <a:b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</a:br>
            <a: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/>
            </a:r>
            <a:b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</a:br>
            <a: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/>
            </a:r>
            <a:b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</a:br>
            <a: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  <a:t/>
            </a:r>
            <a:br>
              <a:rPr lang="en-US" sz="2800" b="1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</a:rPr>
            </a:br>
            <a:endParaRPr lang="en-US" sz="2800" dirty="0">
              <a:ln>
                <a:solidFill>
                  <a:schemeClr val="bg2"/>
                </a:solidFill>
              </a:ln>
              <a:solidFill>
                <a:schemeClr val="bg2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4088398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Khin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Hlaing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ME(IST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- 16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2227" y="1981200"/>
            <a:ext cx="81534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Myanmar Character Recognition from Documents using Convolutional Neural Network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061996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Supervised</a:t>
            </a:r>
          </a:p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Dr. May Thu Win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0" y="57544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8.1.2020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Defense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400" y="6107668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Figure 3. Original Color Image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6560" y="6107668"/>
            <a:ext cx="38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Figure 4. Image after Line Localization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90588"/>
            <a:ext cx="39624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90588"/>
            <a:ext cx="4100517" cy="505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 algn="just">
                  <a:buClr>
                    <a:srgbClr val="002060"/>
                  </a:buClr>
                </a:pPr>
                <a:r>
                  <a:rPr lang="en-US" sz="2100" b="1" dirty="0" smtClean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Image </a:t>
                </a:r>
                <a:r>
                  <a:rPr lang="en-US" sz="2100" b="1" dirty="0" err="1" smtClean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binarization</a:t>
                </a:r>
                <a:r>
                  <a:rPr lang="en-US" sz="2100" b="1" dirty="0" smtClean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is performed to separate image pixels into 2 groups, i.e. texts and background and it can 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be done using </a:t>
                </a:r>
                <a:r>
                  <a:rPr lang="en-US" sz="21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threshold.</a:t>
                </a:r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 algn="ctr">
                  <a:buClr>
                    <a:srgbClr val="002060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solidFill>
                          <a:prstClr val="black"/>
                        </a:solidFill>
                        <a:latin typeface="Cambria Math"/>
                      </a:rPr>
                      <m:t>g</m:t>
                    </m:r>
                    <m:d>
                      <m:d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100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  <m:r>
                          <a:rPr lang="en-US" sz="210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100">
                            <a:solidFill>
                              <a:prstClr val="black"/>
                            </a:solidFill>
                            <a:latin typeface="Cambria Math"/>
                          </a:rPr>
                          <m:t>y</m:t>
                        </m:r>
                      </m:e>
                    </m:d>
                    <m:r>
                      <a:rPr lang="en-US" sz="210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1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  </m:t>
                            </m:r>
                            <m: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if</m:t>
                            </m:r>
                            <m: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1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en-US" sz="21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1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≥</m:t>
                            </m:r>
                            <m:r>
                              <m:rPr>
                                <m:sty m:val="p"/>
                              </m:rP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T</m:t>
                            </m:r>
                          </m:e>
                          <m:e>
                            <m: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1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	</a:t>
                </a:r>
              </a:p>
              <a:p>
                <a:pPr lvl="0" algn="just">
                  <a:buClr>
                    <a:srgbClr val="002060"/>
                  </a:buClr>
                </a:pP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This work applies the conventional </a:t>
                </a:r>
                <a:r>
                  <a:rPr lang="en-US" sz="2100" dirty="0">
                    <a:solidFill>
                      <a:srgbClr val="002060">
                        <a:lumMod val="90000"/>
                        <a:lumOff val="10000"/>
                      </a:srgbClr>
                    </a:solidFill>
                    <a:latin typeface="Times New Roman" pitchFamily="18" charset="0"/>
                    <a:cs typeface="Times New Roman" pitchFamily="18" charset="0"/>
                  </a:rPr>
                  <a:t>Otsu’s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algorithm that chooses the threshold to get the minimum value within class variance.</a:t>
                </a:r>
              </a:p>
              <a:p>
                <a:pPr lvl="0">
                  <a:buClr>
                    <a:srgbClr val="002060"/>
                  </a:buClr>
                </a:pPr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0">
                  <a:buClr>
                    <a:srgbClr val="002060"/>
                  </a:buClr>
                </a:pP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The within class variance defines as following:</a:t>
                </a:r>
              </a:p>
              <a:p>
                <a:pPr marL="0" lvl="0" indent="0">
                  <a:buClr>
                    <a:srgbClr val="00206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w</m:t>
                          </m:r>
                        </m:sub>
                        <m:sup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en-US" sz="210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w</m:t>
                          </m:r>
                        </m:e>
                        <m:sub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sSubSup>
                        <m:sSubSup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en-US" sz="2100">
                          <a:solidFill>
                            <a:prstClr val="black"/>
                          </a:solidFill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w</m:t>
                          </m:r>
                        </m:e>
                        <m:sub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sSubSup>
                        <m:sSubSup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 algn="just">
                  <a:buClr>
                    <a:srgbClr val="002060"/>
                  </a:buClr>
                  <a:buNone/>
                </a:pP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1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= the probabilities of the two classes </a:t>
                </a:r>
                <a:r>
                  <a:rPr lang="en-US" sz="21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separated 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by a threshold t,</a:t>
                </a:r>
              </a:p>
              <a:p>
                <a:pPr marL="0" lvl="0" indent="0">
                  <a:buClr>
                    <a:srgbClr val="002060"/>
                  </a:buClr>
                  <a:buNone/>
                </a:pP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= variances of these classes.</a:t>
                </a:r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0" t="-750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86517" y="6352002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Figure 5. Image after </a:t>
            </a:r>
            <a:r>
              <a:rPr lang="en-US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Binarization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"/>
            <a:ext cx="6096000" cy="597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6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1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Noise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that exists in images is one of the major obstacles in pattern recognition tasks and decreases the readability of text from images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salt and pepper noise, </a:t>
            </a:r>
            <a:r>
              <a:rPr lang="en-US" sz="2100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median filter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is used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median filtering process is accomplished by sliding a window over the image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filtered image is obtained by placing the median of the values in the input window, at the location of the center of that window, at the output image. 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3810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33400"/>
            <a:ext cx="3962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3565" y="5786213"/>
            <a:ext cx="3877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Figure 7. Image after Noise Elimination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5978" y="5841631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Figure 6. Image with Noise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3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pPr lvl="0"/>
            <a:r>
              <a:rPr lang="en-US" sz="21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Skewed images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directly impact the line segmentation of OCR engine which reduces its accuracy.</a:t>
            </a:r>
          </a:p>
          <a:p>
            <a:pPr lvl="0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100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Hough transform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is performed on the scanned document image for skew detection and the variance in ρ values is calculated for each value of θ. </a:t>
            </a:r>
          </a:p>
          <a:p>
            <a:pPr lvl="0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57800" y="3581400"/>
            <a:ext cx="37338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3602182"/>
                <a:ext cx="4800600" cy="34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100" dirty="0" smtClean="0">
                    <a:latin typeface="Times New Roman" pitchFamily="18" charset="0"/>
                    <a:cs typeface="Times New Roman" pitchFamily="18" charset="0"/>
                  </a:rPr>
                  <a:t>This part of the skew correction approach provides the detection of the skew angle in the range from -90 to 90 degrees: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0" smtClean="0"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</a:rPr>
                        <m:t>rho</m:t>
                      </m:r>
                      <m:r>
                        <a:rPr lang="en-US" sz="21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</a:rPr>
                        <m:t>x</m:t>
                      </m:r>
                      <m:r>
                        <a:rPr lang="en-US" sz="2100" i="1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n-US" sz="21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1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/>
                                </a:rPr>
                                <m:t>theta</m:t>
                              </m:r>
                            </m:e>
                          </m:d>
                        </m:e>
                      </m:func>
                      <m:r>
                        <a:rPr lang="en-US" sz="210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</a:rPr>
                        <m:t>y</m:t>
                      </m:r>
                      <m:r>
                        <a:rPr lang="en-US" sz="2100" i="1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</a:rPr>
                        <m:t>sin</m:t>
                      </m:r>
                      <m:r>
                        <a:rPr lang="en-US" sz="21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</a:rPr>
                        <m:t>theta</m:t>
                      </m:r>
                      <m:r>
                        <a:rPr lang="en-US" sz="21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1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02182"/>
                <a:ext cx="4800600" cy="3429000"/>
              </a:xfrm>
              <a:prstGeom prst="rect">
                <a:avLst/>
              </a:prstGeom>
              <a:blipFill rotWithShape="1">
                <a:blip r:embed="rId3"/>
                <a:stretch>
                  <a:fillRect l="-635" t="-1068" r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464598" y="6386945"/>
            <a:ext cx="3320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8. Skew Angle Calculation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50599" y="6047014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9. Skewed Image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2210" y="6031468"/>
            <a:ext cx="312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10. Image after De-skew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455839"/>
            <a:ext cx="4186237" cy="54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55839"/>
            <a:ext cx="4419600" cy="54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1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5562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100" b="1" dirty="0" smtClean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Segmentation</a:t>
                </a:r>
              </a:p>
              <a:p>
                <a:pPr algn="just"/>
                <a:r>
                  <a:rPr lang="en-US" sz="2100" dirty="0">
                    <a:latin typeface="Times New Roman" pitchFamily="18" charset="0"/>
                    <a:cs typeface="Times New Roman" pitchFamily="18" charset="0"/>
                  </a:rPr>
                  <a:t>Good segmentation technique increases the performance of OCR system and accuracy of any OCR heavily depends upon segmentation phase</a:t>
                </a:r>
                <a:r>
                  <a:rPr lang="en-US" sz="21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algn="just"/>
                <a:endParaRPr lang="en-US" sz="21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100" dirty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Lines</a:t>
                </a:r>
                <a:r>
                  <a:rPr lang="en-US" sz="2100" dirty="0">
                    <a:latin typeface="Times New Roman" pitchFamily="18" charset="0"/>
                    <a:cs typeface="Times New Roman" pitchFamily="18" charset="0"/>
                  </a:rPr>
                  <a:t> are separated by using </a:t>
                </a:r>
                <a:r>
                  <a:rPr lang="en-US" sz="2100" dirty="0" smtClean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horizontal projection profile </a:t>
                </a:r>
                <a:r>
                  <a:rPr lang="en-US" sz="2100" dirty="0" smtClean="0">
                    <a:latin typeface="Times New Roman" pitchFamily="18" charset="0"/>
                    <a:cs typeface="Times New Roman" pitchFamily="18" charset="0"/>
                  </a:rPr>
                  <a:t>method.</a:t>
                </a:r>
              </a:p>
              <a:p>
                <a:pPr marL="27432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HP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BW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r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100" dirty="0" smtClean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/>
                    <a:ea typeface="Times New Roman"/>
                  </a:rPr>
                  <a:t>Character</a:t>
                </a:r>
                <a:r>
                  <a:rPr lang="en-US" sz="2100" dirty="0" smtClean="0">
                    <a:latin typeface="Times New Roman"/>
                    <a:ea typeface="Times New Roman"/>
                  </a:rPr>
                  <a:t> </a:t>
                </a:r>
                <a:r>
                  <a:rPr lang="en-US" sz="2100" dirty="0">
                    <a:latin typeface="Times New Roman"/>
                    <a:ea typeface="Times New Roman"/>
                  </a:rPr>
                  <a:t>segmentation from segmented lines is done by using </a:t>
                </a:r>
                <a:r>
                  <a:rPr lang="en-US" sz="2100" dirty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/>
                    <a:ea typeface="Times New Roman"/>
                  </a:rPr>
                  <a:t>vertical projection profile </a:t>
                </a:r>
                <a:r>
                  <a:rPr lang="en-US" sz="2100" dirty="0" smtClean="0">
                    <a:latin typeface="Times New Roman"/>
                    <a:ea typeface="Times New Roman"/>
                  </a:rPr>
                  <a:t>method and find the nonzero entries, crop character and save it.</a:t>
                </a:r>
                <a:endParaRPr lang="en-US" sz="2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7432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VP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r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BW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r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74320" lvl="1" indent="0" algn="just">
                  <a:buNone/>
                </a:pPr>
                <a:r>
                  <a:rPr lang="en-US" sz="2100" dirty="0">
                    <a:latin typeface="Times New Roman" pitchFamily="18" charset="0"/>
                    <a:cs typeface="Times New Roman" pitchFamily="18" charset="0"/>
                  </a:rPr>
                  <a:t>Where, BW is binary </a:t>
                </a:r>
                <a:r>
                  <a:rPr lang="en-US" sz="2100" dirty="0" smtClean="0">
                    <a:latin typeface="Times New Roman" pitchFamily="18" charset="0"/>
                    <a:cs typeface="Times New Roman" pitchFamily="18" charset="0"/>
                  </a:rPr>
                  <a:t>values.</a:t>
                </a:r>
                <a:endParaRPr lang="en-US" sz="21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>
                  <a:buClr>
                    <a:srgbClr val="002060"/>
                  </a:buClr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200" b="1" dirty="0">
                  <a:solidFill>
                    <a:schemeClr val="accent1">
                      <a:lumMod val="90000"/>
                      <a:lumOff val="1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5562600"/>
              </a:xfrm>
              <a:blipFill rotWithShape="1">
                <a:blip r:embed="rId2"/>
                <a:stretch>
                  <a:fillRect l="-889" t="-658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07138" y="5929744"/>
            <a:ext cx="412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11. Horizontal Projection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Segmentation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"/>
            <a:ext cx="91440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9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25347" y="6324178"/>
            <a:ext cx="390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12. Segmented Lines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57201"/>
            <a:ext cx="6419849" cy="592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40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Design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Overview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Result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Limitations 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Further Extension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Publication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7000" y="2438400"/>
            <a:ext cx="3901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13. Vertical Projection for Character Segmentation of the First Line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799" y="6059269"/>
            <a:ext cx="390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14. Segmented Characters of the First 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4139"/>
            <a:ext cx="8229600" cy="187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26523"/>
            <a:ext cx="8229600" cy="248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6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100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Character Recognition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Recognition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is performed by using the pre-trained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Convolutional Neural Network (CNN). 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CNNs are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artificial neural networks that are used primarily to classify images, cluster them by similarity, and perform object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scenes.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main operations in CNN :</a:t>
            </a:r>
          </a:p>
          <a:p>
            <a:pPr lvl="1" algn="just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lvl="1" algn="just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Linearity (</a:t>
            </a: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or Sub Sampling</a:t>
            </a:r>
          </a:p>
          <a:p>
            <a:pPr lvl="1" algn="just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(Fully Connected Layer)</a:t>
            </a:r>
          </a:p>
          <a:p>
            <a:pPr algn="just">
              <a:lnSpc>
                <a:spcPct val="10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5400"/>
            <a:ext cx="4343400" cy="4876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1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</a:t>
            </a:r>
            <a:r>
              <a:rPr lang="en-US" sz="2100" b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</a:p>
          <a:p>
            <a:pPr algn="just">
              <a:lnSpc>
                <a:spcPct val="120000"/>
              </a:lnSpc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features from the input image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number of filters we have, the more image features get extracted and the better our network becomes at recognizing patterns in unseen images.</a:t>
            </a:r>
          </a:p>
          <a:p>
            <a:pPr algn="just">
              <a:lnSpc>
                <a:spcPct val="12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chemeClr val="accent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4495800" cy="281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30" y="4343400"/>
            <a:ext cx="451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Figure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15.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 convolution operation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1752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Rectified Linear Unit(</a:t>
                </a:r>
                <a:r>
                  <a:rPr lang="en-US" sz="2100" b="1" dirty="0" err="1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sz="2100" b="1" dirty="0" smtClean="0">
                    <a:solidFill>
                      <a:schemeClr val="accent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/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non-linear operation and replaces all negative pixel  </a:t>
                </a: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 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feature map by zero.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1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1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US" sz="2100" i="1">
                          <a:latin typeface="Cambria Math"/>
                          <a:cs typeface="Times New Roman" panose="02020603050405020304" pitchFamily="18" charset="0"/>
                        </a:rPr>
                        <m:t>⁡(0,</m:t>
                      </m:r>
                      <m:r>
                        <a:rPr lang="en-US" sz="2100" i="1">
                          <a:latin typeface="Cambria Math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100" i="1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1752600"/>
              </a:xfrm>
              <a:blipFill rotWithShape="1">
                <a:blip r:embed="rId2"/>
                <a:stretch>
                  <a:fillRect l="-815" t="-2091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3581400"/>
            <a:ext cx="46482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or Subsampling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reduces the dimensionality of each feature map but retains the most important information.</a:t>
            </a: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Pooling can be of different types: Max, Average, Sum etc.</a:t>
            </a:r>
          </a:p>
          <a:p>
            <a:pPr algn="just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67400" y="3657600"/>
            <a:ext cx="2819400" cy="2209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7800" y="5867400"/>
            <a:ext cx="37615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Figure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16.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Max pooling with 2x2 filter and stride =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(Fully Connected layer)</a:t>
            </a:r>
          </a:p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Fully Connected layer is a traditional Multi Layer Perceptron that uses 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 in the output layer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connects every neuron in one layer to every neuron in another layer.</a:t>
            </a:r>
          </a:p>
          <a:p>
            <a:pPr algn="just">
              <a:lnSpc>
                <a:spcPct val="100000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layer is to use features of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Pooling for classifying the input image into various classes based on the training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96DA7EA-9FA8-4912-8A11-FF9AA80E1859}"/>
              </a:ext>
            </a:extLst>
          </p:cNvPr>
          <p:cNvSpPr txBox="1"/>
          <p:nvPr/>
        </p:nvSpPr>
        <p:spPr>
          <a:xfrm>
            <a:off x="935023" y="5772090"/>
            <a:ext cx="714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CNN architecture for Myanmar printed character recognition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D8D7306-A75A-46A3-AE7A-299544258C39}"/>
              </a:ext>
            </a:extLst>
          </p:cNvPr>
          <p:cNvGrpSpPr/>
          <p:nvPr/>
        </p:nvGrpSpPr>
        <p:grpSpPr>
          <a:xfrm>
            <a:off x="873808" y="1345671"/>
            <a:ext cx="8041592" cy="3683529"/>
            <a:chOff x="702167" y="744022"/>
            <a:chExt cx="8615267" cy="33967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4837FFC-4BDF-4D83-AB39-EA4EC644EF92}"/>
                </a:ext>
              </a:extLst>
            </p:cNvPr>
            <p:cNvSpPr txBox="1"/>
            <p:nvPr/>
          </p:nvSpPr>
          <p:spPr>
            <a:xfrm>
              <a:off x="1630174" y="2032746"/>
              <a:ext cx="1110076" cy="76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Max-pool1 (2x2)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F6F1E02-4A61-4557-8D80-EEC8108F3245}"/>
                </a:ext>
              </a:extLst>
            </p:cNvPr>
            <p:cNvGrpSpPr/>
            <p:nvPr/>
          </p:nvGrpSpPr>
          <p:grpSpPr>
            <a:xfrm>
              <a:off x="702167" y="1283270"/>
              <a:ext cx="8146985" cy="2857500"/>
              <a:chOff x="702167" y="1283270"/>
              <a:chExt cx="8146985" cy="285750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xmlns="" id="{294E96A9-898E-49E7-A680-A85187EA04AE}"/>
                  </a:ext>
                </a:extLst>
              </p:cNvPr>
              <p:cNvSpPr/>
              <p:nvPr/>
            </p:nvSpPr>
            <p:spPr>
              <a:xfrm>
                <a:off x="980395" y="2698947"/>
                <a:ext cx="609600" cy="1013018"/>
              </a:xfrm>
              <a:prstGeom prst="cube">
                <a:avLst>
                  <a:gd name="adj" fmla="val 17324"/>
                </a:avLst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xmlns="" id="{2F31466C-5994-463D-9AD1-13AB4279CE96}"/>
                  </a:ext>
                </a:extLst>
              </p:cNvPr>
              <p:cNvSpPr/>
              <p:nvPr/>
            </p:nvSpPr>
            <p:spPr>
              <a:xfrm>
                <a:off x="1790473" y="2832119"/>
                <a:ext cx="422916" cy="720237"/>
              </a:xfrm>
              <a:prstGeom prst="cub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xmlns="" id="{091AFDBC-3DEB-4A20-A3F3-C6251A5A653D}"/>
                  </a:ext>
                </a:extLst>
              </p:cNvPr>
              <p:cNvSpPr/>
              <p:nvPr/>
            </p:nvSpPr>
            <p:spPr>
              <a:xfrm>
                <a:off x="6318973" y="2074142"/>
                <a:ext cx="1225614" cy="1657643"/>
              </a:xfrm>
              <a:prstGeom prst="cube">
                <a:avLst>
                  <a:gd name="adj" fmla="val 63073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37710A9D-CB4B-4A7A-8BDB-C4C744A6D437}"/>
                  </a:ext>
                </a:extLst>
              </p:cNvPr>
              <p:cNvSpPr/>
              <p:nvPr/>
            </p:nvSpPr>
            <p:spPr>
              <a:xfrm>
                <a:off x="7870142" y="1283270"/>
                <a:ext cx="228600" cy="28575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619C6F19-0618-4592-8B75-81A7FC2C0A09}"/>
                  </a:ext>
                </a:extLst>
              </p:cNvPr>
              <p:cNvSpPr/>
              <p:nvPr/>
            </p:nvSpPr>
            <p:spPr>
              <a:xfrm>
                <a:off x="8620552" y="1696989"/>
                <a:ext cx="228600" cy="177194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4378AE47-A7D1-4394-9119-574A85857B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9544" y="1283271"/>
                <a:ext cx="332057" cy="7908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E0826348-FB09-4A9D-9DE9-7A6328240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731785"/>
                <a:ext cx="1080908" cy="4089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392FD3CD-5EE6-49CB-A0D5-3C58673CD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591" y="1292277"/>
                <a:ext cx="532961" cy="4047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0B9D6357-5069-49F8-9566-985C3CC8E2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06176" y="3461576"/>
                <a:ext cx="521810" cy="6791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xmlns="" id="{F5CD7DEB-992F-4C6C-8ED5-08FA23C97457}"/>
                  </a:ext>
                </a:extLst>
              </p:cNvPr>
              <p:cNvSpPr/>
              <p:nvPr/>
            </p:nvSpPr>
            <p:spPr>
              <a:xfrm>
                <a:off x="2439695" y="2115503"/>
                <a:ext cx="1054800" cy="1574922"/>
              </a:xfrm>
              <a:prstGeom prst="cube">
                <a:avLst>
                  <a:gd name="adj" fmla="val 49211"/>
                </a:avLst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xmlns="" id="{0E3E94B1-958C-4D51-B86E-983987381764}"/>
                  </a:ext>
                </a:extLst>
              </p:cNvPr>
              <p:cNvSpPr/>
              <p:nvPr/>
            </p:nvSpPr>
            <p:spPr>
              <a:xfrm>
                <a:off x="3668095" y="2330499"/>
                <a:ext cx="874014" cy="1221857"/>
              </a:xfrm>
              <a:prstGeom prst="cube">
                <a:avLst>
                  <a:gd name="adj" fmla="val 51643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xmlns="" id="{F5FAFA71-732D-4C38-ADCE-2458CE99798C}"/>
                  </a:ext>
                </a:extLst>
              </p:cNvPr>
              <p:cNvSpPr/>
              <p:nvPr/>
            </p:nvSpPr>
            <p:spPr>
              <a:xfrm>
                <a:off x="4691301" y="1643135"/>
                <a:ext cx="1584962" cy="2055568"/>
              </a:xfrm>
              <a:prstGeom prst="cube">
                <a:avLst>
                  <a:gd name="adj" fmla="val 58974"/>
                </a:avLst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xmlns="" id="{DB3F7D70-6B6C-4C71-82C7-A432B769C99B}"/>
                  </a:ext>
                </a:extLst>
              </p:cNvPr>
              <p:cNvCxnSpPr/>
              <p:nvPr/>
            </p:nvCxnSpPr>
            <p:spPr>
              <a:xfrm>
                <a:off x="702167" y="3302727"/>
                <a:ext cx="2782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2DD44D2B-5683-4A4A-9605-AD0313F5EF6C}"/>
                  </a:ext>
                </a:extLst>
              </p:cNvPr>
              <p:cNvSpPr/>
              <p:nvPr/>
            </p:nvSpPr>
            <p:spPr>
              <a:xfrm>
                <a:off x="1258419" y="2922753"/>
                <a:ext cx="166927" cy="20801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36EA6047-7585-41A1-8B1D-638B19152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5346" y="3130764"/>
                <a:ext cx="5765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A34641B8-25DE-4CED-98EB-806B221A0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780" y="2941427"/>
                <a:ext cx="569151" cy="1893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0E8671AC-DCC6-494D-8305-F2EDE3B62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663" y="2922753"/>
                <a:ext cx="733268" cy="208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436E2A13-460A-46BB-89BB-076EE6E34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419" y="3130764"/>
                <a:ext cx="7435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E31AA829-12C8-4EAE-A02E-E63209654EAD}"/>
                  </a:ext>
                </a:extLst>
              </p:cNvPr>
              <p:cNvGrpSpPr/>
              <p:nvPr/>
            </p:nvGrpSpPr>
            <p:grpSpPr>
              <a:xfrm>
                <a:off x="1809366" y="3354570"/>
                <a:ext cx="758064" cy="197786"/>
                <a:chOff x="1713638" y="3836171"/>
                <a:chExt cx="758064" cy="197786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1D21EABD-C981-45FF-8551-A9B22B684758}"/>
                    </a:ext>
                  </a:extLst>
                </p:cNvPr>
                <p:cNvSpPr/>
                <p:nvPr/>
              </p:nvSpPr>
              <p:spPr>
                <a:xfrm>
                  <a:off x="1727934" y="3836172"/>
                  <a:ext cx="125077" cy="15884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xmlns="" id="{3DFA9C8E-98B6-46C6-89BA-E7A8AF487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5144" y="3836171"/>
                  <a:ext cx="616558" cy="1977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xmlns="" id="{0C0F0926-5734-4721-9AB4-8D994B5BDA87}"/>
                    </a:ext>
                  </a:extLst>
                </p:cNvPr>
                <p:cNvCxnSpPr>
                  <a:cxnSpLocks/>
                  <a:stCxn id="50" idx="2"/>
                </p:cNvCxnSpPr>
                <p:nvPr/>
              </p:nvCxnSpPr>
              <p:spPr>
                <a:xfrm>
                  <a:off x="1790473" y="3995021"/>
                  <a:ext cx="673774" cy="3893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xmlns="" id="{EE89C252-297C-42B4-BE97-47314B4E3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3638" y="3843290"/>
                  <a:ext cx="726057" cy="1906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06654AAE-6B12-47A3-B273-81AA5F0B5564}"/>
                  </a:ext>
                </a:extLst>
              </p:cNvPr>
              <p:cNvGrpSpPr/>
              <p:nvPr/>
            </p:nvGrpSpPr>
            <p:grpSpPr>
              <a:xfrm>
                <a:off x="2757698" y="2746668"/>
                <a:ext cx="1219657" cy="208011"/>
                <a:chOff x="2622737" y="4323928"/>
                <a:chExt cx="1219657" cy="208011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xmlns="" id="{22738E3F-A075-4FB7-AC95-7EF38DA9D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9664" y="4323928"/>
                  <a:ext cx="1052730" cy="2080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xmlns="" id="{56663F49-FB66-4318-A91A-4B6B549A6DC1}"/>
                    </a:ext>
                  </a:extLst>
                </p:cNvPr>
                <p:cNvSpPr/>
                <p:nvPr/>
              </p:nvSpPr>
              <p:spPr>
                <a:xfrm>
                  <a:off x="2622737" y="4323928"/>
                  <a:ext cx="166927" cy="208011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xmlns="" id="{ED16070A-E55F-4216-B7CC-2CD70D27719A}"/>
                    </a:ext>
                  </a:extLst>
                </p:cNvPr>
                <p:cNvCxnSpPr>
                  <a:stCxn id="46" idx="2"/>
                </p:cNvCxnSpPr>
                <p:nvPr/>
              </p:nvCxnSpPr>
              <p:spPr>
                <a:xfrm>
                  <a:off x="2706201" y="4531939"/>
                  <a:ext cx="11361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xmlns="" id="{B82D6908-004F-4AEC-A766-8885CAB321D7}"/>
                    </a:ext>
                  </a:extLst>
                </p:cNvPr>
                <p:cNvCxnSpPr>
                  <a:stCxn id="46" idx="0"/>
                  <a:endCxn id="46" idx="0"/>
                </p:cNvCxnSpPr>
                <p:nvPr/>
              </p:nvCxnSpPr>
              <p:spPr>
                <a:xfrm>
                  <a:off x="2706201" y="4323928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xmlns="" id="{F806B019-4689-477C-89A9-37420FF04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26609" y="4323928"/>
                  <a:ext cx="1153246" cy="2080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5B6D30DC-0193-4AC3-9FFF-62C7439EC3ED}"/>
                  </a:ext>
                </a:extLst>
              </p:cNvPr>
              <p:cNvGrpSpPr/>
              <p:nvPr/>
            </p:nvGrpSpPr>
            <p:grpSpPr>
              <a:xfrm>
                <a:off x="3730740" y="3343726"/>
                <a:ext cx="1083283" cy="250410"/>
                <a:chOff x="3458826" y="4321590"/>
                <a:chExt cx="1083283" cy="25041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xmlns="" id="{5616C505-1D94-4A35-A43A-360E6CDC1B3D}"/>
                    </a:ext>
                  </a:extLst>
                </p:cNvPr>
                <p:cNvSpPr/>
                <p:nvPr/>
              </p:nvSpPr>
              <p:spPr>
                <a:xfrm>
                  <a:off x="3458826" y="4321590"/>
                  <a:ext cx="125077" cy="15884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xmlns="" id="{51C2DD50-744E-4D15-A95B-7B401660E4F9}"/>
                    </a:ext>
                  </a:extLst>
                </p:cNvPr>
                <p:cNvCxnSpPr/>
                <p:nvPr/>
              </p:nvCxnSpPr>
              <p:spPr>
                <a:xfrm>
                  <a:off x="3583903" y="4321590"/>
                  <a:ext cx="958206" cy="2422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xmlns="" id="{7ED9654D-B7C3-48A4-89FA-60980C100803}"/>
                    </a:ext>
                  </a:extLst>
                </p:cNvPr>
                <p:cNvCxnSpPr>
                  <a:cxnSpLocks/>
                  <a:stCxn id="41" idx="2"/>
                </p:cNvCxnSpPr>
                <p:nvPr/>
              </p:nvCxnSpPr>
              <p:spPr>
                <a:xfrm>
                  <a:off x="3521365" y="4480439"/>
                  <a:ext cx="1020744" cy="915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xmlns="" id="{66A67D1A-59A5-4732-ABA9-9299CF42E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8891" y="4343400"/>
                  <a:ext cx="1083218" cy="22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B20690D7-146B-4087-A524-D4B6158BCA5B}"/>
                  </a:ext>
                </a:extLst>
              </p:cNvPr>
              <p:cNvGrpSpPr/>
              <p:nvPr/>
            </p:nvGrpSpPr>
            <p:grpSpPr>
              <a:xfrm>
                <a:off x="5021899" y="2663746"/>
                <a:ext cx="1584962" cy="334181"/>
                <a:chOff x="4814023" y="4191000"/>
                <a:chExt cx="1334203" cy="36517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9848CBA0-0F05-4601-9928-1442BB992731}"/>
                    </a:ext>
                  </a:extLst>
                </p:cNvPr>
                <p:cNvSpPr/>
                <p:nvPr/>
              </p:nvSpPr>
              <p:spPr>
                <a:xfrm>
                  <a:off x="4824486" y="4191000"/>
                  <a:ext cx="166927" cy="208011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xmlns="" id="{CEE9F7B3-34DF-407D-8878-185AA0B44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53000" y="4191000"/>
                  <a:ext cx="1195226" cy="3651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xmlns="" id="{32E894D2-412D-44AD-A14C-F8E60BF2F219}"/>
                    </a:ext>
                  </a:extLst>
                </p:cNvPr>
                <p:cNvCxnSpPr>
                  <a:stCxn id="37" idx="2"/>
                </p:cNvCxnSpPr>
                <p:nvPr/>
              </p:nvCxnSpPr>
              <p:spPr>
                <a:xfrm>
                  <a:off x="4907950" y="4399011"/>
                  <a:ext cx="1240276" cy="157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xmlns="" id="{05ABBD11-936C-46DD-A1D5-BB07A4B79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4023" y="4191000"/>
                  <a:ext cx="1334203" cy="3651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4195B99-2421-49F3-A831-BA7B5F0026A8}"/>
                </a:ext>
              </a:extLst>
            </p:cNvPr>
            <p:cNvSpPr txBox="1"/>
            <p:nvPr/>
          </p:nvSpPr>
          <p:spPr>
            <a:xfrm>
              <a:off x="828192" y="1904619"/>
              <a:ext cx="959199" cy="76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Conv1</a:t>
              </a:r>
            </a:p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(3x3) kernel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180A0F0-27D0-4AD5-8174-E6FB529F7990}"/>
                </a:ext>
              </a:extLst>
            </p:cNvPr>
            <p:cNvSpPr txBox="1"/>
            <p:nvPr/>
          </p:nvSpPr>
          <p:spPr>
            <a:xfrm>
              <a:off x="5133479" y="929972"/>
              <a:ext cx="931567" cy="76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Conv3</a:t>
              </a:r>
            </a:p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(3x3) kernel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81F4E9A-B301-4911-B06D-A5A2319CA6D4}"/>
                </a:ext>
              </a:extLst>
            </p:cNvPr>
            <p:cNvSpPr txBox="1"/>
            <p:nvPr/>
          </p:nvSpPr>
          <p:spPr>
            <a:xfrm>
              <a:off x="2482716" y="1349203"/>
              <a:ext cx="968275" cy="76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Conv2</a:t>
              </a:r>
            </a:p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(3x3) kernel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5005B10-BB62-49CA-8A1C-42C2656EA300}"/>
                </a:ext>
              </a:extLst>
            </p:cNvPr>
            <p:cNvSpPr txBox="1"/>
            <p:nvPr/>
          </p:nvSpPr>
          <p:spPr>
            <a:xfrm>
              <a:off x="6460174" y="1283270"/>
              <a:ext cx="888158" cy="76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Max-pool3 (2x2)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57B80DC-257C-4FB1-8296-FBB655E3C524}"/>
                </a:ext>
              </a:extLst>
            </p:cNvPr>
            <p:cNvSpPr txBox="1"/>
            <p:nvPr/>
          </p:nvSpPr>
          <p:spPr>
            <a:xfrm>
              <a:off x="3643687" y="1704647"/>
              <a:ext cx="1170337" cy="53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Max-pool2 (2x2)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8AF54C-4EF7-457C-9A9A-48F5DA98C285}"/>
                </a:ext>
              </a:extLst>
            </p:cNvPr>
            <p:cNvSpPr txBox="1"/>
            <p:nvPr/>
          </p:nvSpPr>
          <p:spPr>
            <a:xfrm>
              <a:off x="7474783" y="744022"/>
              <a:ext cx="1225614" cy="53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Fully Connection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8F89B47-6EE1-4160-984A-919027AAC804}"/>
                </a:ext>
              </a:extLst>
            </p:cNvPr>
            <p:cNvSpPr txBox="1"/>
            <p:nvPr/>
          </p:nvSpPr>
          <p:spPr>
            <a:xfrm>
              <a:off x="8420894" y="1325366"/>
              <a:ext cx="896540" cy="31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Output</a:t>
              </a:r>
            </a:p>
          </p:txBody>
        </p:sp>
      </p:grpSp>
      <p:pic>
        <p:nvPicPr>
          <p:cNvPr id="2" name="Picture 2" descr="C:\Users\Khant's Partner\Music\segmented\ScannedD\1ko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6039"/>
            <a:ext cx="481085" cy="48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This architecture is used for both training and testing the Myanmar Character recognition.</a:t>
            </a:r>
          </a:p>
          <a:p>
            <a:pPr algn="just">
              <a:lnSpc>
                <a:spcPct val="100000"/>
              </a:lnSpc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Input Layer - (32x32x1) image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Three convolutional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layers with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n1=64, n2=128,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n3=256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filters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respectively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Batch normalization layer between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Conv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layer and </a:t>
            </a:r>
            <a:r>
              <a:rPr lang="en-US" sz="2100" dirty="0" err="1" smtClean="0">
                <a:latin typeface="Times New Roman" pitchFamily="18" charset="0"/>
                <a:cs typeface="Times New Roman" pitchFamily="18" charset="0"/>
              </a:rPr>
              <a:t>ReLU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Max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Pooling after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layer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FC (i.e. fully-connected) layer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with a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activation function in the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09" y="399303"/>
            <a:ext cx="8229600" cy="9906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541"/>
            <a:ext cx="4419600" cy="54194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100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CNN Training </a:t>
            </a:r>
          </a:p>
          <a:p>
            <a:pPr marL="0" indent="0" algn="just">
              <a:buNone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We trained the CNN </a:t>
            </a:r>
            <a:r>
              <a:rPr lang="en-US" sz="21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total 583 classes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Consonants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 33 classes , </a:t>
            </a: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Digits =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classes, and </a:t>
            </a: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Compound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words like –  “</a:t>
            </a:r>
            <a:r>
              <a:rPr lang="en-US" sz="2100" dirty="0" smtClean="0">
                <a:latin typeface="Myanmar Text" pitchFamily="34" charset="0"/>
                <a:cs typeface="Myanmar Text" pitchFamily="34" charset="0"/>
              </a:rPr>
              <a:t>က်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2100" dirty="0" smtClean="0">
                <a:latin typeface="Myanmar Text" pitchFamily="34" charset="0"/>
                <a:cs typeface="Myanmar Text" pitchFamily="34" charset="0"/>
              </a:rPr>
              <a:t>,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100" dirty="0" smtClean="0">
                <a:latin typeface="Myanmar Text" pitchFamily="34" charset="0"/>
                <a:cs typeface="Myanmar Text" pitchFamily="34" charset="0"/>
              </a:rPr>
              <a:t>ကျ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”, “</a:t>
            </a:r>
            <a:r>
              <a:rPr lang="en-US" sz="2100" dirty="0" err="1" smtClean="0">
                <a:latin typeface="Myanmar Text" pitchFamily="34" charset="0"/>
                <a:cs typeface="Myanmar Text" pitchFamily="34" charset="0"/>
              </a:rPr>
              <a:t>ကာ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”, “</a:t>
            </a:r>
            <a:r>
              <a:rPr lang="en-US" sz="2100" dirty="0" err="1" smtClean="0">
                <a:latin typeface="Myanmar Text" pitchFamily="34" charset="0"/>
                <a:cs typeface="Myanmar Text" pitchFamily="34" charset="0"/>
              </a:rPr>
              <a:t>ကုံ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” 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540classes</a:t>
            </a: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Total images = 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43725</a:t>
            </a:r>
            <a:endParaRPr lang="en-US" sz="21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100" b="1" dirty="0" smtClean="0">
              <a:solidFill>
                <a:schemeClr val="bg2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100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each character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recognition, we use: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Input Size = 32x32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Training data = 60 images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Testing data = 15 images</a:t>
            </a: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Font size = 12, 14, 16, 20, 24</a:t>
            </a:r>
          </a:p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27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257800" y="3657600"/>
            <a:ext cx="3733800" cy="3048000"/>
            <a:chOff x="5257800" y="3657600"/>
            <a:chExt cx="3733800" cy="3048000"/>
          </a:xfrm>
        </p:grpSpPr>
        <p:sp>
          <p:nvSpPr>
            <p:cNvPr id="2048" name="Rectangle 2047"/>
            <p:cNvSpPr/>
            <p:nvPr/>
          </p:nvSpPr>
          <p:spPr>
            <a:xfrm>
              <a:off x="5257800" y="3657600"/>
              <a:ext cx="3733800" cy="304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TextBox 2048"/>
            <p:cNvSpPr txBox="1"/>
            <p:nvPr/>
          </p:nvSpPr>
          <p:spPr>
            <a:xfrm>
              <a:off x="5454109" y="6324600"/>
              <a:ext cx="3537491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Consonants and digit</a:t>
              </a:r>
              <a:endParaRPr lang="en-US" b="1" dirty="0"/>
            </a:p>
          </p:txBody>
        </p:sp>
        <p:pic>
          <p:nvPicPr>
            <p:cNvPr id="2064" name="Picture 12" descr="H:\segmented\ScannedD\1ka\1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54" y="38861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5" name="Picture 13" descr="H:\segmented\ScannedD\1ka\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354" y="388619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4" descr="H:\segmented\ScannedD\1ka\4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3457" y="3886201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7" name="Picture 15" descr="H:\segmented\ScannedD\1ka\6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754" y="3886200"/>
              <a:ext cx="533397" cy="533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16" descr="H:\segmented\ScannedD\1ka\2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154" y="3886200"/>
              <a:ext cx="533399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9" name="Picture 17" descr="H:\segmented\ScannedD\2kha\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114" y="4800598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18" descr="H:\segmented\ScannedD\2kha\25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726" y="4800598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19" descr="H:\segmented\ScannedD\2kha\3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158" y="4800598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0" descr="H:\segmented\ScannedD\2kha\2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3856" y="4800598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1" descr="H:\segmented\ScannedD\2kha\36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558" y="4800598"/>
              <a:ext cx="533396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2" descr="H:\segmented\ScannedD\3\1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54" y="5600702"/>
              <a:ext cx="532840" cy="53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3" descr="H:\segmented\ScannedD\3\18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15" y="5604641"/>
              <a:ext cx="532085" cy="53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4" descr="H:\segmented\ScannedD\3\22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155" y="5635976"/>
              <a:ext cx="533400" cy="51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5" descr="H:\segmented\ScannedD\3\46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5638800"/>
              <a:ext cx="517253" cy="51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26" descr="H:\segmented\ScannedD\3\45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702" y="5638800"/>
              <a:ext cx="495298" cy="49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5257800" y="457200"/>
            <a:ext cx="3733800" cy="3048000"/>
            <a:chOff x="5257800" y="457200"/>
            <a:chExt cx="3733800" cy="3048000"/>
          </a:xfrm>
        </p:grpSpPr>
        <p:sp>
          <p:nvSpPr>
            <p:cNvPr id="26" name="Rectangle 25"/>
            <p:cNvSpPr/>
            <p:nvPr/>
          </p:nvSpPr>
          <p:spPr>
            <a:xfrm>
              <a:off x="5257800" y="457200"/>
              <a:ext cx="3733800" cy="304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21606" y="457200"/>
              <a:ext cx="2522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Compound words</a:t>
              </a:r>
              <a:endParaRPr lang="en-US" b="1" dirty="0"/>
            </a:p>
          </p:txBody>
        </p:sp>
        <p:pic>
          <p:nvPicPr>
            <p:cNvPr id="33" name="Picture 29" descr="H:\segmented\ScannedD\16tuu\13470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209" y="990598"/>
              <a:ext cx="538094" cy="53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0" descr="H:\segmented\ScannedD\16tuu\1342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254" y="990597"/>
              <a:ext cx="568868" cy="53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1" descr="H:\segmented\ScannedD\16tuu\30873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558" y="995292"/>
              <a:ext cx="495295" cy="533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H:\segmented\ScannedD\16tuu\31057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0972" y="990597"/>
              <a:ext cx="538095" cy="53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1" name="Picture 33" descr="H:\segmented\ScannedD\16tuu\13819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298" y="990598"/>
              <a:ext cx="538095" cy="53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H:\segmented\ScannedD\20nar\9638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236" y="1847191"/>
              <a:ext cx="526696" cy="54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3" name="Picture 35" descr="H:\segmented\ScannedD\20nar\9955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882" y="1813417"/>
              <a:ext cx="523344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H:\segmented\ScannedD\20nar\10703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7659" y="1841007"/>
              <a:ext cx="521193" cy="521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37" descr="H:\segmented\ScannedD\20nar\30849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404" y="1847191"/>
              <a:ext cx="509754" cy="50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38" descr="H:\segmented\ScannedD\20nar\10397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254" y="18288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7" name="Picture 39" descr="H:\segmented\ScannedD\21po\15604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236" y="2668315"/>
              <a:ext cx="539212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H:\segmented\ScannedD\21po\15838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6670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9" name="Picture 41" descr="H:\segmented\ScannedD\21po\16113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667" y="26670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H:\segmented\ScannedD\21po\16674.pn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26670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1" name="Picture 43" descr="H:\segmented\ScannedD\21po\16791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4024" y="26670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25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100"/>
              </a:spcAft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Finally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recognized characters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converted into Unicode and saved in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 text file.</a:t>
            </a:r>
          </a:p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For example, there is one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of the complexities of implementing Myanmar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script in Unicode:</a:t>
            </a:r>
          </a:p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Myanmar Text" pitchFamily="34" charset="0"/>
                <a:cs typeface="Myanmar Text" pitchFamily="34" charset="0"/>
              </a:rPr>
              <a:t>​</a:t>
            </a:r>
            <a:r>
              <a:rPr lang="en-US" sz="2200" dirty="0" err="1" smtClean="0">
                <a:latin typeface="Myanmar Text" pitchFamily="34" charset="0"/>
                <a:cs typeface="Myanmar Text" pitchFamily="34" charset="0"/>
              </a:rPr>
              <a:t>ေန</a:t>
            </a:r>
            <a:r>
              <a:rPr lang="en-US" sz="2200" dirty="0" smtClean="0">
                <a:latin typeface="Myanmar Text" pitchFamily="34" charset="0"/>
                <a:cs typeface="Myanmar Text" pitchFamily="34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1014   1031		the sun</a:t>
            </a:r>
          </a:p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 smtClean="0">
                <a:latin typeface="Myanmar Text" pitchFamily="34" charset="0"/>
                <a:cs typeface="Myanmar Text" pitchFamily="34" charset="0"/>
              </a:rPr>
              <a:t>ေပ</a:t>
            </a:r>
            <a:r>
              <a:rPr lang="en-US" sz="2200" dirty="0" smtClean="0">
                <a:latin typeface="Myanmar Text" pitchFamily="34" charset="0"/>
                <a:cs typeface="Myanmar Text" pitchFamily="34" charset="0"/>
              </a:rPr>
              <a:t>ါ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1015   1031   102B	plentiful</a:t>
            </a:r>
          </a:p>
          <a:p>
            <a:pPr marL="0" indent="0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my-MM" dirty="0" smtClean="0">
                <a:latin typeface="Times New Roman" pitchFamily="18" charset="0"/>
                <a:cs typeface="Times New Roman" pitchFamily="18" charset="0"/>
              </a:rPr>
              <a:t>က</a:t>
            </a:r>
            <a:r>
              <a:rPr lang="my-MM" dirty="0">
                <a:latin typeface="Times New Roman" pitchFamily="18" charset="0"/>
                <a:cs typeface="Times New Roman" pitchFamily="18" charset="0"/>
              </a:rPr>
              <a:t>ျောင</a:t>
            </a:r>
            <a:r>
              <a:rPr lang="my-MM" dirty="0" smtClean="0">
                <a:latin typeface="Times New Roman" pitchFamily="18" charset="0"/>
                <a:cs typeface="Times New Roman" pitchFamily="18" charset="0"/>
              </a:rPr>
              <a:t>်း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1000   103B   1031   102C   1004   103A   1038	school</a:t>
            </a:r>
            <a:endParaRPr lang="en-US" sz="2200" dirty="0" smtClean="0">
              <a:latin typeface="Myanmar Text" pitchFamily="34" charset="0"/>
              <a:cs typeface="Myanmar Text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34738" y="428440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ေ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62400" y="43111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ါ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6445" y="43111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ပ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35968" y="30802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န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28253" y="30802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anmar Text" pitchFamily="34" charset="0"/>
                <a:cs typeface="Myanmar Text" pitchFamily="34" charset="0"/>
              </a:rPr>
              <a:t>ေ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7868" y="550043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က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62400" y="552491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ေ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7164" y="550043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anmar Text" pitchFamily="34" charset="0"/>
                <a:cs typeface="Myanmar Text" pitchFamily="34" charset="0"/>
              </a:rPr>
              <a:t>ျ</a:t>
            </a:r>
            <a:endParaRPr lang="en-US" dirty="0">
              <a:latin typeface="Myanmar Text" pitchFamily="34" charset="0"/>
              <a:cs typeface="Myanmar Tex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00600" y="55303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anmar Text" pitchFamily="34" charset="0"/>
                <a:cs typeface="Myanmar Text" pitchFamily="34" charset="0"/>
              </a:rPr>
              <a:t>ာ</a:t>
            </a:r>
            <a:endParaRPr lang="en-US" dirty="0">
              <a:latin typeface="Myanmar Text" pitchFamily="34" charset="0"/>
              <a:cs typeface="Myanmar Tex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0" y="55303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anmar Text" pitchFamily="34" charset="0"/>
                <a:cs typeface="Myanmar Text" pitchFamily="34" charset="0"/>
              </a:rPr>
              <a:t>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5626" y="568510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anmar Text" pitchFamily="34" charset="0"/>
                <a:cs typeface="Myanmar Text" pitchFamily="34" charset="0"/>
              </a:rPr>
              <a:t>််</a:t>
            </a:r>
            <a:endParaRPr lang="en-US" dirty="0">
              <a:latin typeface="Myanmar Text" pitchFamily="34" charset="0"/>
              <a:cs typeface="Myanmar Tex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9000" y="56065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anmar Text" pitchFamily="34" charset="0"/>
                <a:cs typeface="Myanmar Text" pitchFamily="34" charset="0"/>
              </a:rPr>
              <a:t>း</a:t>
            </a:r>
            <a:endParaRPr lang="en-US" dirty="0">
              <a:latin typeface="Myanmar Text" pitchFamily="34" charset="0"/>
              <a:cs typeface="Myanmar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9400" y="6061020"/>
            <a:ext cx="388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17. Recognized text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50517"/>
            <a:ext cx="6934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5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791200"/>
          </a:xfrm>
        </p:spPr>
        <p:txBody>
          <a:bodyPr>
            <a:normAutofit/>
          </a:bodyPr>
          <a:lstStyle/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In Myanmar, there are the huge amount of paper documents in the offices that are needed to digitize and store information available in that paper documents.</a:t>
            </a: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It is a demand to automatically recognize texts from that paper documents and to store information.</a:t>
            </a:r>
          </a:p>
          <a:p>
            <a:pPr algn="just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Optical Character Recognition (</a:t>
            </a:r>
            <a:r>
              <a:rPr lang="en-US" sz="21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1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CR)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is a process of </a:t>
            </a:r>
            <a:r>
              <a:rPr lang="en-US" sz="21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converting an image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, such as handwritten files, scanned document or electronic fax, </a:t>
            </a:r>
            <a:r>
              <a:rPr lang="en-US" sz="21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into machine-editable format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Some usage of the OCR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: Document Conversion, Signature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Verification and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Identification, Text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Speech, Online Search</a:t>
            </a:r>
          </a:p>
          <a:p>
            <a:pPr lvl="1"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system is to convert the data available on printed papers written in Myanmar language into computer editable documents.</a:t>
            </a: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4267200" cy="61722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accuracy of the recognition is calculated using the following mean absolute percentage error (MAPE) equation.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Times New Roman"/>
                        <a:cs typeface="Times New Roman"/>
                      </a:rPr>
                      <m:t>𝑀𝐴𝑃𝐸</m:t>
                    </m:r>
                    <m:r>
                      <a:rPr lang="en-US" sz="2000" i="1">
                        <a:latin typeface="Cambria Math"/>
                        <a:ea typeface="Times New Roman"/>
                        <a:cs typeface="Times New Roman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/>
                            <a:cs typeface="Times New Roman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effectLst/>
                            <a:latin typeface="Cambria Math"/>
                            <a:cs typeface="Times New Roman"/>
                          </a:rPr>
                        </m:ctrlPr>
                      </m:naryPr>
                      <m:sub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[ </m:t>
                        </m:r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]</m:t>
                        </m:r>
                      </m:e>
                    </m:nary>
                    <m:r>
                      <a:rPr lang="en-US" sz="20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 ×100</m:t>
                    </m:r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Where, </a:t>
                </a:r>
                <a:r>
                  <a:rPr lang="en-US" sz="2000" dirty="0" err="1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2000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number of contained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	        characters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err="1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sz="2000" baseline="-25000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=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number of correctly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      recognized characters,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N =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number of documents. </a:t>
                </a:r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4267200" cy="6172200"/>
              </a:xfrm>
              <a:blipFill rotWithShape="1">
                <a:blip r:embed="rId2"/>
                <a:stretch>
                  <a:fillRect l="-571" t="-494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8382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Table I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Accuracy of character recognition for font size 12 and 14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32446"/>
              </p:ext>
            </p:extLst>
          </p:nvPr>
        </p:nvGraphicFramePr>
        <p:xfrm>
          <a:off x="4267200" y="1676400"/>
          <a:ext cx="4800599" cy="51114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14400"/>
                <a:gridCol w="809624"/>
                <a:gridCol w="1025525"/>
                <a:gridCol w="1025525"/>
                <a:gridCol w="1025525"/>
              </a:tblGrid>
              <a:tr h="413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Document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No.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Font </a:t>
                      </a:r>
                      <a:r>
                        <a:rPr lang="en-US" sz="12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Correctly Recognized Characters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Characters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Accuracy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(%)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465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92.08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90.50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432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87.27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361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432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83.56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43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94.41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613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95.19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750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92.93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718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93.31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513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546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93.96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546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90.66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43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741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785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94.39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785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91.97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828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95.39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93.54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306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87.18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310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88.32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43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643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90.69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709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91.82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434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90.32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391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434</a:t>
                      </a:r>
                      <a:endParaRPr lang="en-US" sz="12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90.09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Average Accuracy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91.38</a:t>
                      </a:r>
                      <a:endParaRPr lang="en-US" sz="12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2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861475"/>
              </p:ext>
            </p:extLst>
          </p:nvPr>
        </p:nvGraphicFramePr>
        <p:xfrm>
          <a:off x="346364" y="1110458"/>
          <a:ext cx="8534400" cy="5306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52314"/>
                <a:gridCol w="2231213"/>
                <a:gridCol w="2510118"/>
                <a:gridCol w="1840755"/>
              </a:tblGrid>
              <a:tr h="3692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Document No.</a:t>
                      </a:r>
                      <a:endParaRPr lang="en-US" sz="14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contained characters</a:t>
                      </a:r>
                      <a:endParaRPr lang="en-US" sz="14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correctly recognized characters</a:t>
                      </a:r>
                      <a:endParaRPr lang="en-US" sz="14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Accuracy</a:t>
                      </a:r>
                      <a:endParaRPr lang="en-US" sz="14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768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719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93.62%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491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439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89.41%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798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742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92.98%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651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603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92.63%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756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700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92.59%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592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545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92.06%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422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402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95.26%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649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549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84.59%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548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440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80.29%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534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470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88.01%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11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447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416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93.06%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12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612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542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88.56%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13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617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556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90.11%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14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799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722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90.36%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15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698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595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85.24%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16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780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666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85.38%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17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968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856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87.81%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18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433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397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91.69%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19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453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388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85.65%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02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660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558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84.55%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70364" y="3810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Table II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Accuracy of character recognition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10153"/>
              </p:ext>
            </p:extLst>
          </p:nvPr>
        </p:nvGraphicFramePr>
        <p:xfrm>
          <a:off x="457200" y="228600"/>
          <a:ext cx="8382000" cy="6282204"/>
        </p:xfrm>
        <a:graphic>
          <a:graphicData uri="http://schemas.openxmlformats.org/drawingml/2006/table">
            <a:tbl>
              <a:tblPr firstRow="1" firstCol="1" bandRow="1"/>
              <a:tblGrid>
                <a:gridCol w="1812147"/>
                <a:gridCol w="1845453"/>
                <a:gridCol w="2286000"/>
                <a:gridCol w="2438400"/>
              </a:tblGrid>
              <a:tr h="716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Document No.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contained characters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correctly recognized characters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Accuracy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21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811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741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91.36%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714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673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94.26%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23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562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85.23%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24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843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738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87.54%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25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549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494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89.98%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531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485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91.34%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27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78.16%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94.25%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636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90.72%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30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371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88.97%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31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381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90.93%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32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450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91.77%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33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384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96.97%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34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373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354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94.91%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35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476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453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95.17%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36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345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332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96.23%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37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773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720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93.14%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38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462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91.85%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39</a:t>
                      </a:r>
                      <a:endParaRPr lang="en-US" sz="16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448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386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86.16%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40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59635" marR="59635" marT="8283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259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211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81.47%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4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Average </a:t>
                      </a:r>
                      <a:r>
                        <a:rPr lang="en-US" sz="1600" kern="120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accuracy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89.85%</a:t>
                      </a: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737175"/>
              </p:ext>
            </p:extLst>
          </p:nvPr>
        </p:nvGraphicFramePr>
        <p:xfrm>
          <a:off x="723900" y="1066800"/>
          <a:ext cx="7924800" cy="5587020"/>
        </p:xfrm>
        <a:graphic>
          <a:graphicData uri="http://schemas.openxmlformats.org/drawingml/2006/table">
            <a:tbl>
              <a:tblPr firstRow="1" firstCol="1" bandRow="1"/>
              <a:tblGrid>
                <a:gridCol w="1197526"/>
                <a:gridCol w="2236554"/>
                <a:gridCol w="2712042"/>
                <a:gridCol w="1778678"/>
              </a:tblGrid>
              <a:tr h="475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Document No.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of contained characters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of correctly recognized characters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399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75.19%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434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329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75.80%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428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233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54.43%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570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436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76.49%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415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281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67.71%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338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84.50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461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365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79.17%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363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253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69.69%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577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425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73.65%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473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389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82.24%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11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666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487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73.12%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12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391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290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74.16%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13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436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316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72.47%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14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525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376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71.61%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722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504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69.80%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16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471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335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71.12%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17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448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318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70.98%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18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437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289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66.13%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19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417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301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72.18%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20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457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335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73.30%</a:t>
                      </a:r>
                      <a:endParaRPr lang="en-US" sz="14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2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Average Accuracy</a:t>
                      </a:r>
                      <a:endParaRPr lang="en-US" sz="14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72.68%</a:t>
                      </a:r>
                      <a:endParaRPr lang="en-US" sz="14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" y="457200"/>
            <a:ext cx="8305800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dirty="0" smtClean="0">
                <a:latin typeface="Times New Roman"/>
                <a:ea typeface="MS Mincho"/>
                <a:cs typeface="Times New Roman"/>
              </a:rPr>
              <a:t>Table III. Accuracy of Character Recognition with Myanmar2 and Myanmar3</a:t>
            </a:r>
            <a:endParaRPr lang="en-US" sz="1600" dirty="0">
              <a:effectLst/>
              <a:latin typeface="Calibri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88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064827"/>
              </p:ext>
            </p:extLst>
          </p:nvPr>
        </p:nvGraphicFramePr>
        <p:xfrm>
          <a:off x="304800" y="1140262"/>
          <a:ext cx="8534400" cy="2057400"/>
        </p:xfrm>
        <a:graphic>
          <a:graphicData uri="http://schemas.openxmlformats.org/drawingml/2006/table">
            <a:tbl>
              <a:tblPr firstRow="1" firstCol="1" bandRow="1"/>
              <a:tblGrid>
                <a:gridCol w="3441791"/>
                <a:gridCol w="1621786"/>
                <a:gridCol w="1801985"/>
                <a:gridCol w="1668838"/>
              </a:tblGrid>
              <a:tr h="368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Myanmar3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Font Size 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12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16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20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Correctly Recognized Characters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644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652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362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9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 Characters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664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664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370</a:t>
                      </a:r>
                      <a:endParaRPr lang="en-US" sz="1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5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Accuracy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96.99%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98.14%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97.84%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45920" y="47105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Table IV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Accuracy of character recognition for three font sizes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3429000"/>
            <a:ext cx="8610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Accuracy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OCR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heavily depends upon segmentation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phase.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most incorrect segmentation is found when the character connects to the next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character.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recognition also fails for the characters which have close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resemblance.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1500" y="4953000"/>
            <a:ext cx="7924800" cy="1752600"/>
            <a:chOff x="76200" y="4953000"/>
            <a:chExt cx="7924800" cy="1752600"/>
          </a:xfrm>
        </p:grpSpPr>
        <p:sp>
          <p:nvSpPr>
            <p:cNvPr id="3" name="Rectangle 2"/>
            <p:cNvSpPr/>
            <p:nvPr/>
          </p:nvSpPr>
          <p:spPr>
            <a:xfrm>
              <a:off x="76200" y="4953000"/>
              <a:ext cx="7924800" cy="17526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1" descr="D:\ACTion\final\seg\6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92" y="5230789"/>
              <a:ext cx="721214" cy="47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:\ACTion\final\seg\1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175" y="6049062"/>
              <a:ext cx="696412" cy="45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ACTion\final\seg\40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653" y="6016172"/>
              <a:ext cx="778329" cy="51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ACTion\final\seg\32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92" y="6049062"/>
              <a:ext cx="721214" cy="47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ACTion\final\seg\370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212" y="6051746"/>
              <a:ext cx="783090" cy="516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ACTion\final\seg\41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975" y="5230789"/>
              <a:ext cx="743007" cy="44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ACTion\final\seg\44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706" y="5216438"/>
              <a:ext cx="721214" cy="47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ACTion\final\seg\498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212" y="5243763"/>
              <a:ext cx="811647" cy="4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ACTion\final\seg\165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713" y="5216438"/>
              <a:ext cx="750521" cy="495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ACTion\final\seg\322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775" y="5207267"/>
              <a:ext cx="749012" cy="49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ACTion\final\seg\101871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575" y="5220835"/>
              <a:ext cx="749012" cy="49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ACTion\final\seg\100522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105" y="6016172"/>
              <a:ext cx="730482" cy="48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:\ACTion with  Cam - Seg\30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338" y="6016172"/>
              <a:ext cx="750521" cy="49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D:\ACTion with  Cam - Seg\199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774" y="6016172"/>
              <a:ext cx="749013" cy="49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751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0745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IV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Accuracy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Character Recognition on the Documents captured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Phone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548561"/>
              </p:ext>
            </p:extLst>
          </p:nvPr>
        </p:nvGraphicFramePr>
        <p:xfrm>
          <a:off x="457200" y="1447800"/>
          <a:ext cx="8305800" cy="5334013"/>
        </p:xfrm>
        <a:graphic>
          <a:graphicData uri="http://schemas.openxmlformats.org/drawingml/2006/table">
            <a:tbl>
              <a:tblPr firstRow="1" firstCol="1" bandRow="1"/>
              <a:tblGrid>
                <a:gridCol w="1255099"/>
                <a:gridCol w="2344081"/>
                <a:gridCol w="2842429"/>
                <a:gridCol w="1864191"/>
              </a:tblGrid>
              <a:tr h="860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Document No.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of contained characters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of correctly recognized characters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350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329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94.00%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76.80%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371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88.54%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454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91.85%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634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567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89.43%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543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90.35%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578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90.14%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369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82.74%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347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321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92.51%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257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208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80.93%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449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376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83.74%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706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645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91.36%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487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436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89.53%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14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765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700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91.50%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410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355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86.59%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589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Average Accuracy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81.80%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428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33400"/>
            <a:ext cx="7467600" cy="9906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/>
                <a:ea typeface="MS Mincho"/>
              </a:rPr>
              <a:t>OCR system for Myanmar characters which are commonly used in offices’ paper </a:t>
            </a:r>
            <a:r>
              <a:rPr lang="en-US" sz="2000" dirty="0" smtClean="0">
                <a:latin typeface="Times New Roman"/>
                <a:ea typeface="MS Mincho"/>
              </a:rPr>
              <a:t>works is presented.</a:t>
            </a:r>
          </a:p>
          <a:p>
            <a:pPr algn="just">
              <a:lnSpc>
                <a:spcPct val="100000"/>
              </a:lnSpc>
            </a:pPr>
            <a:endParaRPr lang="en-US" sz="2000" dirty="0" smtClean="0">
              <a:latin typeface="Times New Roman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 smtClean="0">
                <a:latin typeface="Times New Roman"/>
                <a:cs typeface="Times New Roman" pitchFamily="18" charset="0"/>
              </a:rPr>
              <a:t>The training dataset of Myanmar character images are prepared and trained by using the CNN.</a:t>
            </a: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 smtClean="0">
                <a:latin typeface="Times New Roman"/>
                <a:cs typeface="Times New Roman" pitchFamily="18" charset="0"/>
              </a:rPr>
              <a:t>In the testing, preprocessing is performed on the input image to enhance and clean, and then segmentation is performed to extract each character for recognition.</a:t>
            </a: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 smtClean="0">
                <a:latin typeface="Times New Roman"/>
                <a:cs typeface="Times New Roman" pitchFamily="18" charset="0"/>
              </a:rPr>
              <a:t>The recognition is done by using the pre-trained CNN.</a:t>
            </a: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/>
                <a:cs typeface="Times New Roman" pitchFamily="18" charset="0"/>
              </a:rPr>
              <a:t>According to the experiments, the accuracy is </a:t>
            </a:r>
            <a:r>
              <a:rPr lang="en-US" sz="2000" smtClean="0">
                <a:latin typeface="Times New Roman"/>
                <a:cs typeface="Times New Roman" pitchFamily="18" charset="0"/>
              </a:rPr>
              <a:t>around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89.85%</a:t>
            </a:r>
            <a:endParaRPr lang="en-US" sz="2000">
              <a:latin typeface="Times New Roman" pitchFamily="18" charset="0"/>
              <a:ea typeface="MS Mincho"/>
              <a:cs typeface="Times New Roman" pitchFamily="18" charset="0"/>
            </a:endParaRP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1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" y="448954"/>
            <a:ext cx="1055155" cy="109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Limitations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This system cannot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get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good results if the original source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image itself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is blurring and has poor resolution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This system cannot support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for handwritten characters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number of recognized characters is limited to 583 characters. 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2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Further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According to the experiments,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mis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-recognition is occurred when characters in the image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are not correctly segmented.</a:t>
            </a:r>
          </a:p>
          <a:p>
            <a:pPr algn="just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recognition also fails for the characters which have close resemblance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character correction can be a solution to the </a:t>
            </a:r>
            <a:r>
              <a:rPr lang="en-US" sz="2100" dirty="0" err="1" smtClean="0">
                <a:latin typeface="Times New Roman" pitchFamily="18" charset="0"/>
                <a:cs typeface="Times New Roman" pitchFamily="18" charset="0"/>
              </a:rPr>
              <a:t>mis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-recognized characters.</a:t>
            </a:r>
          </a:p>
          <a:p>
            <a:pPr algn="just"/>
            <a:endParaRPr lang="en-GB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can be done by deploying higher level contextual information such as text correction using semantic text information.</a:t>
            </a:r>
          </a:p>
          <a:p>
            <a:pPr algn="just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Publication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Khin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 smtClean="0">
                <a:latin typeface="Times New Roman" pitchFamily="18" charset="0"/>
                <a:cs typeface="Times New Roman" pitchFamily="18" charset="0"/>
              </a:rPr>
              <a:t>Hlaing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, May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Thu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Win, “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Preprocessing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and Segmentation Approach for Myanmar Character Recognition on Office Document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”,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National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Conference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on Science and Engineering, Mandalay (NCSE2019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lvl="0"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Khin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Khant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err="1" smtClean="0">
                <a:latin typeface="Times New Roman" pitchFamily="18" charset="0"/>
                <a:cs typeface="Times New Roman" pitchFamily="18" charset="0"/>
              </a:rPr>
              <a:t>Hlaing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, May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Thu Win: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Myanmar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Character Recognition from Documents using Convolutional Neural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Network”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Joint International Conference on Science, Technology and Innovation, Mandalay by IEEE (IcSTI2019).</a:t>
            </a:r>
          </a:p>
          <a:p>
            <a:pPr algn="just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3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990600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370" y="1676400"/>
            <a:ext cx="8055429" cy="4876800"/>
          </a:xfrm>
        </p:spPr>
        <p:txBody>
          <a:bodyPr>
            <a:normAutofit/>
          </a:bodyPr>
          <a:lstStyle/>
          <a:p>
            <a:pPr algn="just">
              <a:lnSpc>
                <a:spcPts val="2520"/>
              </a:lnSpc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develop a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Myanmar character recognition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to perform Document Editing</a:t>
            </a:r>
          </a:p>
          <a:p>
            <a:pPr algn="just">
              <a:lnSpc>
                <a:spcPts val="2520"/>
              </a:lnSpc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ts val="2520"/>
              </a:lnSpc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To support in managing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papers in the offices that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are needed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digitize</a:t>
            </a:r>
          </a:p>
          <a:p>
            <a:pPr algn="just">
              <a:lnSpc>
                <a:spcPts val="2520"/>
              </a:lnSpc>
            </a:pP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ts val="252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To apply Convolutional Neural Networks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in classification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process of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OCR</a:t>
            </a:r>
          </a:p>
          <a:p>
            <a:pPr algn="just">
              <a:lnSpc>
                <a:spcPts val="2520"/>
              </a:lnSpc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ts val="252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To be cost effective and save time consuming</a:t>
            </a:r>
          </a:p>
          <a:p>
            <a:endParaRPr lang="en-US" sz="2100" dirty="0"/>
          </a:p>
        </p:txBody>
      </p:sp>
      <p:grpSp>
        <p:nvGrpSpPr>
          <p:cNvPr id="8" name="Group 7"/>
          <p:cNvGrpSpPr/>
          <p:nvPr/>
        </p:nvGrpSpPr>
        <p:grpSpPr>
          <a:xfrm>
            <a:off x="7620000" y="5334000"/>
            <a:ext cx="1447800" cy="1447800"/>
            <a:chOff x="7696200" y="5410200"/>
            <a:chExt cx="1447800" cy="1447800"/>
          </a:xfrm>
        </p:grpSpPr>
        <p:sp>
          <p:nvSpPr>
            <p:cNvPr id="7" name="Rectangle 6"/>
            <p:cNvSpPr/>
            <p:nvPr/>
          </p:nvSpPr>
          <p:spPr>
            <a:xfrm>
              <a:off x="7696200" y="5410200"/>
              <a:ext cx="1447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5E3FF"/>
                </a:solidFill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6579" y="5533276"/>
              <a:ext cx="1261221" cy="1172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 rot="2050801">
            <a:off x="7356632" y="4906038"/>
            <a:ext cx="626219" cy="2651796"/>
          </a:xfrm>
          <a:prstGeom prst="roundRect">
            <a:avLst>
              <a:gd name="adj" fmla="val 45759"/>
            </a:avLst>
          </a:prstGeom>
          <a:blipFill dpi="0" rotWithShape="0">
            <a:blip r:embed="rId2">
              <a:alphaModFix amt="38000"/>
            </a:blip>
            <a:srcRect/>
            <a:tile tx="42545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67602" y="10753"/>
            <a:ext cx="4547122" cy="9488052"/>
            <a:chOff x="2567602" y="10753"/>
            <a:chExt cx="4547122" cy="9488052"/>
          </a:xfrm>
          <a:blipFill dpi="0" rotWithShape="1">
            <a:blip r:embed="rId2">
              <a:alphaModFix amt="76000"/>
            </a:blip>
            <a:srcRect/>
            <a:stretch>
              <a:fillRect l="-2000" t="-3000" r="-2000" b="26000"/>
            </a:stretch>
          </a:blipFill>
        </p:grpSpPr>
        <p:sp>
          <p:nvSpPr>
            <p:cNvPr id="14" name="Rounded Rectangle 13"/>
            <p:cNvSpPr/>
            <p:nvPr/>
          </p:nvSpPr>
          <p:spPr>
            <a:xfrm rot="2086134">
              <a:off x="2567602" y="10753"/>
              <a:ext cx="1503180" cy="8219169"/>
            </a:xfrm>
            <a:prstGeom prst="roundRect">
              <a:avLst>
                <a:gd name="adj" fmla="val 419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 rot="2096506">
              <a:off x="6344920" y="3456120"/>
              <a:ext cx="769804" cy="5199745"/>
            </a:xfrm>
            <a:prstGeom prst="roundRect">
              <a:avLst>
                <a:gd name="adj" fmla="val 4401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 rot="2090912">
              <a:off x="5001363" y="2244887"/>
              <a:ext cx="1018486" cy="7253918"/>
            </a:xfrm>
            <a:prstGeom prst="roundRect">
              <a:avLst>
                <a:gd name="adj" fmla="val 4468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 rot="2086134">
              <a:off x="4258397" y="1244171"/>
              <a:ext cx="1143385" cy="6801323"/>
            </a:xfrm>
            <a:prstGeom prst="roundRect">
              <a:avLst>
                <a:gd name="adj" fmla="val 4690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93070" y="2350785"/>
            <a:ext cx="6627135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5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oudy Stout" pitchFamily="18" charset="0"/>
              </a:rPr>
              <a:t>Thank you</a:t>
            </a:r>
            <a:endParaRPr lang="en-US" sz="45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Goudy Stout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" y="6705600"/>
            <a:ext cx="8991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094"/>
            <a:ext cx="8229600" cy="4876800"/>
          </a:xfrm>
        </p:spPr>
        <p:txBody>
          <a:bodyPr>
            <a:normAutofit/>
          </a:bodyPr>
          <a:lstStyle/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Character recognition is one of the important applications of pattern recognition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Although there has been a significant number of improvements in languages such as English, but recognition of Myanmar scripts is in little effort. 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91" y="3264932"/>
            <a:ext cx="4800600" cy="30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810000"/>
            <a:ext cx="39624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Myanmar script developed from the Mon script and more than (32) million people use Myanmar script.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0722F37-5878-4A84-A66C-5337E5CD6C07}"/>
              </a:ext>
            </a:extLst>
          </p:cNvPr>
          <p:cNvSpPr txBox="1"/>
          <p:nvPr/>
        </p:nvSpPr>
        <p:spPr>
          <a:xfrm>
            <a:off x="4863529" y="6323544"/>
            <a:ext cx="409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set of Myanmar Alphabet</a:t>
            </a:r>
          </a:p>
        </p:txBody>
      </p:sp>
    </p:spTree>
    <p:extLst>
      <p:ext uri="{BB962C8B-B14F-4D97-AF65-F5344CB8AC3E}">
        <p14:creationId xmlns:p14="http://schemas.microsoft.com/office/powerpoint/2010/main" val="33583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implemented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Myanmar characters from document images using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(CNN).</a:t>
            </a: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has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 successfully applied to many problems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uses relatively little pre-processing compared to other image classification algorithms.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CNN is that it automatically extracts the salient features.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5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06" y="100736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Design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954836"/>
            <a:ext cx="8663042" cy="5533832"/>
            <a:chOff x="3782" y="838200"/>
            <a:chExt cx="8663042" cy="5562599"/>
          </a:xfrm>
        </p:grpSpPr>
        <p:grpSp>
          <p:nvGrpSpPr>
            <p:cNvPr id="5" name="Group 4"/>
            <p:cNvGrpSpPr/>
            <p:nvPr/>
          </p:nvGrpSpPr>
          <p:grpSpPr>
            <a:xfrm>
              <a:off x="176836" y="975410"/>
              <a:ext cx="8100857" cy="5296304"/>
              <a:chOff x="-418993" y="974807"/>
              <a:chExt cx="8100857" cy="5296304"/>
            </a:xfrm>
          </p:grpSpPr>
          <p:sp>
            <p:nvSpPr>
              <p:cNvPr id="10" name="Flowchart: Magnetic Disk 9"/>
              <p:cNvSpPr/>
              <p:nvPr/>
            </p:nvSpPr>
            <p:spPr>
              <a:xfrm>
                <a:off x="2971800" y="4504390"/>
                <a:ext cx="1143000" cy="957563"/>
              </a:xfrm>
              <a:prstGeom prst="flowChartMagneticDisk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Trained Data Set</a:t>
                </a:r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448483" y="974807"/>
                <a:ext cx="3233381" cy="5296304"/>
                <a:chOff x="4896448" y="234384"/>
                <a:chExt cx="3233381" cy="5666767"/>
              </a:xfrm>
            </p:grpSpPr>
            <p:sp>
              <p:nvSpPr>
                <p:cNvPr id="26" name="Parallelogram 25">
                  <a:extLst>
                    <a:ext uri="{FF2B5EF4-FFF2-40B4-BE49-F238E27FC236}">
                      <a16:creationId xmlns:a16="http://schemas.microsoft.com/office/drawing/2014/main" xmlns="" id="{023122D5-A756-4140-8EBD-A47BED70CB4B}"/>
                    </a:ext>
                  </a:extLst>
                </p:cNvPr>
                <p:cNvSpPr/>
                <p:nvPr/>
              </p:nvSpPr>
              <p:spPr>
                <a:xfrm>
                  <a:off x="5084613" y="5063516"/>
                  <a:ext cx="1870364" cy="837635"/>
                </a:xfrm>
                <a:prstGeom prst="parallelogram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rgbClr val="002060"/>
                      </a:solidFill>
                      <a:latin typeface="Times New Roman" pitchFamily="18" charset="0"/>
                      <a:cs typeface="Times New Roman" pitchFamily="18" charset="0"/>
                    </a:rPr>
                    <a:t>Myanmar </a:t>
                  </a:r>
                  <a:r>
                    <a:rPr lang="en-US" sz="1600" smtClean="0">
                      <a:solidFill>
                        <a:srgbClr val="002060"/>
                      </a:solidFill>
                      <a:latin typeface="Times New Roman" pitchFamily="18" charset="0"/>
                      <a:cs typeface="Times New Roman" pitchFamily="18" charset="0"/>
                    </a:rPr>
                    <a:t>Unicode </a:t>
                  </a:r>
                  <a:r>
                    <a:rPr lang="en-US" sz="1600" dirty="0">
                      <a:solidFill>
                        <a:srgbClr val="002060"/>
                      </a:solidFill>
                      <a:latin typeface="Times New Roman" pitchFamily="18" charset="0"/>
                      <a:cs typeface="Times New Roman" pitchFamily="18" charset="0"/>
                    </a:rPr>
                    <a:t>text</a:t>
                  </a:r>
                </a:p>
              </p:txBody>
            </p:sp>
            <p:sp>
              <p:nvSpPr>
                <p:cNvPr id="27" name="Flowchart: Terminator 26">
                  <a:extLst>
                    <a:ext uri="{FF2B5EF4-FFF2-40B4-BE49-F238E27FC236}">
                      <a16:creationId xmlns="" xmlns:a16="http://schemas.microsoft.com/office/drawing/2014/main" id="{CA34B48A-E2D0-48F0-ADC2-8DC34625EDA4}"/>
                    </a:ext>
                  </a:extLst>
                </p:cNvPr>
                <p:cNvSpPr/>
                <p:nvPr/>
              </p:nvSpPr>
              <p:spPr>
                <a:xfrm>
                  <a:off x="7156998" y="5286185"/>
                  <a:ext cx="972831" cy="374251"/>
                </a:xfrm>
                <a:prstGeom prst="flowChartTermina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END</a:t>
                  </a:r>
                  <a:endParaRPr lang="en-US" sz="1400" dirty="0">
                    <a:solidFill>
                      <a:schemeClr val="accent2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xmlns="" id="{8BAF04A3-0651-4E28-AECA-26F757EF1629}"/>
                    </a:ext>
                  </a:extLst>
                </p:cNvPr>
                <p:cNvSpPr/>
                <p:nvPr/>
              </p:nvSpPr>
              <p:spPr>
                <a:xfrm>
                  <a:off x="5286257" y="782382"/>
                  <a:ext cx="1480932" cy="568214"/>
                </a:xfrm>
                <a:prstGeom prst="parallelogram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2060"/>
                      </a:solidFill>
                      <a:latin typeface="Times New Roman" pitchFamily="18" charset="0"/>
                      <a:cs typeface="Times New Roman" pitchFamily="18" charset="0"/>
                    </a:rPr>
                    <a:t>Document Image</a:t>
                  </a:r>
                  <a:endParaRPr lang="en-US" sz="1600" dirty="0"/>
                </a:p>
              </p:txBody>
            </p:sp>
            <p:sp>
              <p:nvSpPr>
                <p:cNvPr id="29" name="Flowchart: Terminator 28">
                  <a:extLst>
                    <a:ext uri="{FF2B5EF4-FFF2-40B4-BE49-F238E27FC236}">
                      <a16:creationId xmlns="" xmlns:a16="http://schemas.microsoft.com/office/drawing/2014/main" id="{CA34B48A-E2D0-48F0-ADC2-8DC34625EDA4}"/>
                    </a:ext>
                  </a:extLst>
                </p:cNvPr>
                <p:cNvSpPr/>
                <p:nvPr/>
              </p:nvSpPr>
              <p:spPr>
                <a:xfrm>
                  <a:off x="5540306" y="234384"/>
                  <a:ext cx="972831" cy="374251"/>
                </a:xfrm>
                <a:prstGeom prst="flowChartTermina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START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5084613" y="1523071"/>
                  <a:ext cx="1884219" cy="139144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Preprocessing</a:t>
                  </a:r>
                </a:p>
                <a:p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- </a:t>
                  </a:r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Line localization</a:t>
                  </a:r>
                </a:p>
                <a:p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- </a:t>
                  </a:r>
                  <a:r>
                    <a:rPr lang="en-US" sz="1400" dirty="0" err="1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Binarization</a:t>
                  </a:r>
                  <a:endParaRPr lang="en-US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- Noise Elimination</a:t>
                  </a:r>
                </a:p>
                <a:p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Skew Detection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896448" y="3119941"/>
                  <a:ext cx="2260550" cy="95756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Segmentation</a:t>
                  </a:r>
                </a:p>
                <a:p>
                  <a:r>
                    <a:rPr lang="en-US" sz="16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-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Line Segmentation</a:t>
                  </a:r>
                </a:p>
                <a:p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- Character Segmentation</a:t>
                  </a:r>
                  <a:endParaRPr lang="en-US" sz="1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896448" y="4252953"/>
                  <a:ext cx="2253622" cy="54764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Recognition with CNN</a:t>
                  </a:r>
                  <a:endParaRPr lang="en-US" sz="1600" dirty="0"/>
                </a:p>
              </p:txBody>
            </p:sp>
            <p:cxnSp>
              <p:nvCxnSpPr>
                <p:cNvPr id="33" name="Straight Arrow Connector 32"/>
                <p:cNvCxnSpPr>
                  <a:stCxn id="29" idx="2"/>
                  <a:endCxn id="28" idx="0"/>
                </p:cNvCxnSpPr>
                <p:nvPr/>
              </p:nvCxnSpPr>
              <p:spPr>
                <a:xfrm>
                  <a:off x="6026722" y="608635"/>
                  <a:ext cx="1" cy="17374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6026723" y="1350596"/>
                  <a:ext cx="0" cy="17247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>
                  <a:stCxn id="30" idx="2"/>
                  <a:endCxn id="31" idx="0"/>
                </p:cNvCxnSpPr>
                <p:nvPr/>
              </p:nvCxnSpPr>
              <p:spPr>
                <a:xfrm>
                  <a:off x="6026723" y="2914515"/>
                  <a:ext cx="0" cy="20542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>
                  <a:stCxn id="31" idx="2"/>
                  <a:endCxn id="32" idx="0"/>
                </p:cNvCxnSpPr>
                <p:nvPr/>
              </p:nvCxnSpPr>
              <p:spPr>
                <a:xfrm flipH="1">
                  <a:off x="6023259" y="4077505"/>
                  <a:ext cx="3464" cy="17544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>
                  <a:stCxn id="32" idx="2"/>
                  <a:endCxn id="26" idx="0"/>
                </p:cNvCxnSpPr>
                <p:nvPr/>
              </p:nvCxnSpPr>
              <p:spPr>
                <a:xfrm flipH="1">
                  <a:off x="6019795" y="4800600"/>
                  <a:ext cx="3464" cy="26291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>
                  <a:stCxn id="26" idx="2"/>
                  <a:endCxn id="27" idx="1"/>
                </p:cNvCxnSpPr>
                <p:nvPr/>
              </p:nvCxnSpPr>
              <p:spPr>
                <a:xfrm flipV="1">
                  <a:off x="6857624" y="5473311"/>
                  <a:ext cx="299374" cy="902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-418993" y="1035214"/>
                <a:ext cx="3017870" cy="4835730"/>
                <a:chOff x="-502022" y="1438747"/>
                <a:chExt cx="3017870" cy="4835730"/>
              </a:xfrm>
            </p:grpSpPr>
            <p:sp>
              <p:nvSpPr>
                <p:cNvPr id="15" name="Flowchart: Terminator 14">
                  <a:extLst>
                    <a:ext uri="{FF2B5EF4-FFF2-40B4-BE49-F238E27FC236}">
                      <a16:creationId xmlns="" xmlns:a16="http://schemas.microsoft.com/office/drawing/2014/main" id="{CA34B48A-E2D0-48F0-ADC2-8DC34625EDA4}"/>
                    </a:ext>
                  </a:extLst>
                </p:cNvPr>
                <p:cNvSpPr/>
                <p:nvPr/>
              </p:nvSpPr>
              <p:spPr>
                <a:xfrm>
                  <a:off x="899159" y="1438747"/>
                  <a:ext cx="972831" cy="374251"/>
                </a:xfrm>
                <a:prstGeom prst="flowChartTermina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START</a:t>
                  </a:r>
                </a:p>
              </p:txBody>
            </p:sp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xmlns="" id="{8BAF04A3-0651-4E28-AECA-26F757EF1629}"/>
                    </a:ext>
                  </a:extLst>
                </p:cNvPr>
                <p:cNvSpPr/>
                <p:nvPr/>
              </p:nvSpPr>
              <p:spPr>
                <a:xfrm>
                  <a:off x="638182" y="1987577"/>
                  <a:ext cx="1494784" cy="595589"/>
                </a:xfrm>
                <a:prstGeom prst="parallelogram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2060"/>
                      </a:solidFill>
                      <a:latin typeface="Times New Roman" pitchFamily="18" charset="0"/>
                      <a:cs typeface="Times New Roman" pitchFamily="18" charset="0"/>
                    </a:rPr>
                    <a:t>Document Image</a:t>
                  </a:r>
                  <a:endParaRPr lang="en-US" sz="1600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443464" y="2804760"/>
                  <a:ext cx="1884219" cy="96222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Preprocessing</a:t>
                  </a:r>
                </a:p>
                <a:p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- </a:t>
                  </a:r>
                  <a:r>
                    <a:rPr lang="en-US" sz="1400" dirty="0" err="1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Binarization</a:t>
                  </a:r>
                  <a:endParaRPr lang="en-US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- Noise Elimination</a:t>
                  </a:r>
                </a:p>
                <a:p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- Skew Detection</a:t>
                  </a:r>
                  <a:endParaRPr lang="en-US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255298" y="3988341"/>
                  <a:ext cx="2260550" cy="95756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Segmentation</a:t>
                  </a:r>
                </a:p>
                <a:p>
                  <a:r>
                    <a:rPr lang="en-US" sz="16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-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Line Segmentation</a:t>
                  </a:r>
                </a:p>
                <a:p>
                  <a:r>
                    <a:rPr 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- Character Segmentation</a:t>
                  </a:r>
                  <a:endParaRPr lang="en-US" sz="1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lowchart: Terminator 18">
                  <a:extLst>
                    <a:ext uri="{FF2B5EF4-FFF2-40B4-BE49-F238E27FC236}">
                      <a16:creationId xmlns="" xmlns:a16="http://schemas.microsoft.com/office/drawing/2014/main" id="{CA34B48A-E2D0-48F0-ADC2-8DC34625EDA4}"/>
                    </a:ext>
                  </a:extLst>
                </p:cNvPr>
                <p:cNvSpPr/>
                <p:nvPr/>
              </p:nvSpPr>
              <p:spPr>
                <a:xfrm>
                  <a:off x="-502022" y="5900226"/>
                  <a:ext cx="784665" cy="374251"/>
                </a:xfrm>
                <a:prstGeom prst="flowChartTermina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END</a:t>
                  </a:r>
                  <a:endParaRPr lang="en-US" sz="1400" dirty="0">
                    <a:solidFill>
                      <a:schemeClr val="accent2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/>
                <p:cNvCxnSpPr>
                  <a:stCxn id="15" idx="2"/>
                  <a:endCxn id="16" idx="0"/>
                </p:cNvCxnSpPr>
                <p:nvPr/>
              </p:nvCxnSpPr>
              <p:spPr>
                <a:xfrm flipH="1">
                  <a:off x="1385574" y="1812998"/>
                  <a:ext cx="1" cy="1745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6" idx="4"/>
                  <a:endCxn id="17" idx="0"/>
                </p:cNvCxnSpPr>
                <p:nvPr/>
              </p:nvCxnSpPr>
              <p:spPr>
                <a:xfrm>
                  <a:off x="1385574" y="2583166"/>
                  <a:ext cx="0" cy="22159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stCxn id="17" idx="2"/>
                  <a:endCxn id="18" idx="0"/>
                </p:cNvCxnSpPr>
                <p:nvPr/>
              </p:nvCxnSpPr>
              <p:spPr>
                <a:xfrm flipH="1">
                  <a:off x="1385573" y="3766988"/>
                  <a:ext cx="1" cy="22135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18" idx="2"/>
                </p:cNvCxnSpPr>
                <p:nvPr/>
              </p:nvCxnSpPr>
              <p:spPr>
                <a:xfrm flipH="1">
                  <a:off x="1385572" y="4945905"/>
                  <a:ext cx="1" cy="17947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387691" y="5642313"/>
                  <a:ext cx="3" cy="19458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443464" y="5125382"/>
                  <a:ext cx="1884219" cy="51212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Training with CNN</a:t>
                  </a:r>
                  <a:endPara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3" name="Straight Arrow Connector 12"/>
              <p:cNvCxnSpPr>
                <a:stCxn id="25" idx="3"/>
                <a:endCxn id="10" idx="2"/>
              </p:cNvCxnSpPr>
              <p:nvPr/>
            </p:nvCxnSpPr>
            <p:spPr>
              <a:xfrm>
                <a:off x="2410712" y="4977914"/>
                <a:ext cx="561088" cy="525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0" idx="4"/>
                <a:endCxn id="32" idx="1"/>
              </p:cNvCxnSpPr>
              <p:nvPr/>
            </p:nvCxnSpPr>
            <p:spPr>
              <a:xfrm>
                <a:off x="4114800" y="4983172"/>
                <a:ext cx="333683" cy="341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/>
            <p:cNvSpPr/>
            <p:nvPr/>
          </p:nvSpPr>
          <p:spPr>
            <a:xfrm>
              <a:off x="3782" y="838200"/>
              <a:ext cx="3283303" cy="54335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7470" y="838200"/>
              <a:ext cx="3504530" cy="556259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142" y="902807"/>
              <a:ext cx="11208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Training Phase</a:t>
              </a:r>
              <a:endParaRPr 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19999" y="912582"/>
              <a:ext cx="1046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Testing Phase</a:t>
              </a:r>
              <a:endParaRPr 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7</a:t>
            </a:fld>
            <a:endParaRPr lang="en-US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xmlns="" id="{023122D5-A756-4140-8EBD-A47BED70CB4B}"/>
              </a:ext>
            </a:extLst>
          </p:cNvPr>
          <p:cNvSpPr/>
          <p:nvPr/>
        </p:nvSpPr>
        <p:spPr>
          <a:xfrm>
            <a:off x="1316797" y="5516139"/>
            <a:ext cx="1870364" cy="454698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Trained Model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Straight Arrow Connector 40"/>
          <p:cNvCxnSpPr>
            <a:stCxn id="39" idx="5"/>
            <a:endCxn id="19" idx="3"/>
          </p:cNvCxnSpPr>
          <p:nvPr/>
        </p:nvCxnSpPr>
        <p:spPr>
          <a:xfrm flipH="1">
            <a:off x="1110119" y="5743488"/>
            <a:ext cx="263515" cy="32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41818" y="6488668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Figure 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System Design of the Myanmar OCR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 acquisition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first phase in any image processing or pattern recognition task.</a:t>
            </a: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system, the document image, in tiff, jpg, bmp, and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is captured using a IR-3245N scanner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1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obtaining the digital image, the next step is to apply preprocessing to improve the image clarity and also the accuracy of recognition rates.</a:t>
            </a: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involves various stages for smoothing, enhancing, filtering, etc. to improve and enhance image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preprocessing, firstly we detect the text lines.</a:t>
            </a:r>
          </a:p>
          <a:p>
            <a:pPr algn="just"/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Localization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means removing logo and complex background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regions by using the saturation in place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intensity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process regions to conform to area and saturation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thresholds. </a:t>
            </a:r>
          </a:p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delete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regions that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qualifications for image.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F0C62-594B-4CE9-9EFA-BEA50A5BC9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15">
      <a:dk1>
        <a:sysClr val="windowText" lastClr="000000"/>
      </a:dk1>
      <a:lt1>
        <a:srgbClr val="D5E3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B5AE53"/>
      </a:accent3>
      <a:accent4>
        <a:srgbClr val="002060"/>
      </a:accent4>
      <a:accent5>
        <a:srgbClr val="002060"/>
      </a:accent5>
      <a:accent6>
        <a:srgbClr val="002060"/>
      </a:accent6>
      <a:hlink>
        <a:srgbClr val="CCCC00"/>
      </a:hlink>
      <a:folHlink>
        <a:srgbClr val="002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4183</TotalTime>
  <Words>2444</Words>
  <Application>Microsoft Office PowerPoint</Application>
  <PresentationFormat>On-screen Show (4:3)</PresentationFormat>
  <Paragraphs>770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Clarity</vt:lpstr>
      <vt:lpstr>University of Technology (yatanarpon cyber city)    </vt:lpstr>
      <vt:lpstr>Outline</vt:lpstr>
      <vt:lpstr>Abstract</vt:lpstr>
      <vt:lpstr>Objectives</vt:lpstr>
      <vt:lpstr>Introduction</vt:lpstr>
      <vt:lpstr>Cont’d</vt:lpstr>
      <vt:lpstr>System Design</vt:lpstr>
      <vt:lpstr>System Overview</vt:lpstr>
      <vt:lpstr>Cont’d</vt:lpstr>
      <vt:lpstr>PowerPoint Presentation</vt:lpstr>
      <vt:lpstr>Cont’d</vt:lpstr>
      <vt:lpstr>PowerPoint Presentation</vt:lpstr>
      <vt:lpstr>Cont’d</vt:lpstr>
      <vt:lpstr>PowerPoint Presentation</vt:lpstr>
      <vt:lpstr>Cont’d</vt:lpstr>
      <vt:lpstr>PowerPoint Presentation</vt:lpstr>
      <vt:lpstr>Cont’d</vt:lpstr>
      <vt:lpstr>PowerPoint Presentation</vt:lpstr>
      <vt:lpstr>PowerPoint Presentation</vt:lpstr>
      <vt:lpstr>PowerPoint Presentation</vt:lpstr>
      <vt:lpstr>Cont’d</vt:lpstr>
      <vt:lpstr>Cont’d</vt:lpstr>
      <vt:lpstr>Cont’d</vt:lpstr>
      <vt:lpstr>Cont’d</vt:lpstr>
      <vt:lpstr>PowerPoint Presentation</vt:lpstr>
      <vt:lpstr>Cont’d</vt:lpstr>
      <vt:lpstr>           Cont’d</vt:lpstr>
      <vt:lpstr>Cont’d</vt:lpstr>
      <vt:lpstr>PowerPoint Presentation</vt:lpstr>
      <vt:lpstr>Result</vt:lpstr>
      <vt:lpstr>PowerPoint Presentation</vt:lpstr>
      <vt:lpstr>PowerPoint Presentation</vt:lpstr>
      <vt:lpstr> </vt:lpstr>
      <vt:lpstr>PowerPoint Presentation</vt:lpstr>
      <vt:lpstr>  </vt:lpstr>
      <vt:lpstr>Conclusion</vt:lpstr>
      <vt:lpstr> Limitations </vt:lpstr>
      <vt:lpstr>Further Extension</vt:lpstr>
      <vt:lpstr>Publication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Technology (yatanarpon cyber city)   Myanmar Character Recognition  From Documents  Using Convolutional Neural Network</dc:title>
  <dc:creator>Khant's Partner</dc:creator>
  <cp:lastModifiedBy>Khant's Partner</cp:lastModifiedBy>
  <cp:revision>317</cp:revision>
  <dcterms:created xsi:type="dcterms:W3CDTF">2019-06-12T16:45:49Z</dcterms:created>
  <dcterms:modified xsi:type="dcterms:W3CDTF">2020-01-07T16:57:11Z</dcterms:modified>
</cp:coreProperties>
</file>